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Lora"/>
      <p:regular r:id="rId13"/>
    </p:embeddedFont>
    <p:embeddedFont>
      <p:font typeface="Lora"/>
      <p:regular r:id="rId14"/>
    </p:embeddedFont>
    <p:embeddedFont>
      <p:font typeface="Lora"/>
      <p:regular r:id="rId15"/>
    </p:embeddedFont>
    <p:embeddedFont>
      <p:font typeface="Lora"/>
      <p:regular r:id="rId16"/>
    </p:embeddedFont>
    <p:embeddedFont>
      <p:font typeface="Source Sans 3"/>
      <p:regular r:id="rId17"/>
    </p:embeddedFont>
    <p:embeddedFont>
      <p:font typeface="Source Sans 3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svg"/><Relationship Id="rId10" Type="http://schemas.openxmlformats.org/officeDocument/2006/relationships/slideLayout" Target="../slideLayouts/slideLayout5.xml"/><Relationship Id="rId11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450181"/>
            <a:ext cx="7468553" cy="2464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9700"/>
              </a:lnSpc>
              <a:buNone/>
            </a:pPr>
            <a:r>
              <a:rPr lang="en-US" sz="77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Абай Кунанбаев</a:t>
            </a:r>
            <a:endParaRPr lang="en-US" sz="7750" dirty="0"/>
          </a:p>
        </p:txBody>
      </p:sp>
      <p:sp>
        <p:nvSpPr>
          <p:cNvPr id="4" name="Text 1"/>
          <p:cNvSpPr/>
          <p:nvPr/>
        </p:nvSpPr>
        <p:spPr>
          <a:xfrm>
            <a:off x="6324124" y="4228386"/>
            <a:ext cx="7468553" cy="1231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Великий мыслитель и просветитель</a:t>
            </a:r>
            <a:endParaRPr lang="en-US" sz="3850" dirty="0"/>
          </a:p>
        </p:txBody>
      </p:sp>
      <p:sp>
        <p:nvSpPr>
          <p:cNvPr id="5" name="Text 2"/>
          <p:cNvSpPr/>
          <p:nvPr/>
        </p:nvSpPr>
        <p:spPr>
          <a:xfrm>
            <a:off x="6324124" y="5774293"/>
            <a:ext cx="7468553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Жизнь и творчество выдающегося казахского поэта, философа и просветителя, чьи идеи навсегда изменили культурную и интеллектуальную историю казахского народа.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89440" y="1422678"/>
            <a:ext cx="11603236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Жизненный путь Абая: От истоков до прозрения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4595574" y="2562106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Рождение и юность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37724" y="3079552"/>
            <a:ext cx="6221968" cy="2010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Абай Ибрагимович Кунанбаев родился в 1845 году в степи Восточного Казахстана в семье влиятельного биев — казахских судей. Его отец Кунанбай был уважаемым человеком, его мать Улжан славилась умом и добротой. С детства Абай проявлял необычайные способности к учению и поэзии, впитывая знания как восточной, так и европейской культуры.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837724" y="5278279"/>
            <a:ext cx="6221968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 юности он получил образование, редкое для своего времени: изучал арабский, персидский и русский языки, знакомился с произведениями классических авторов. Эти знания стали фундаментом его будущего творчества и философских взглядов.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1336179" y="2562106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Путь к мудрости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578328" y="3079552"/>
            <a:ext cx="6221968" cy="1675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Зрелые годы Абая были посвящены глубокому переосмыслению роли казахской культуры в контексте исторических перемен. Он странствовал по степи, встречался с простыми людьми, духовными лидерами и учёными. Каждая встреча, каждый разговор обогащали его понимание жизни.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578328" y="4943237"/>
            <a:ext cx="6221968" cy="1675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Абай осознал, что казахский народ стоит на перекрёстке цивилизаций и нуждается в духовном возрождении. Эта мысль побудила его взяться за перо, чтобы через слово пробудить в соотечественниках желание к знаниям, развитию и нравственному совершенству.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80141" y="1327309"/>
            <a:ext cx="11712535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Наследие Абая: "Слова назидания" и их значение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37724" y="2362081"/>
            <a:ext cx="12954952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Самое знаменитое произведение Абая — цикл "Слова назидания" (Қара сөздер) — представляет собой сборник философских размышлений, обращённых к молодёжи и ко всему народу. Эти слова, произносившиеся как наставления, проникнуты глубокой мудростью, этической глубиной и практической жизненной наблюдательностью.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9614059" y="3602831"/>
            <a:ext cx="4178618" cy="2527697"/>
          </a:xfrm>
          <a:prstGeom prst="roundRect">
            <a:avLst>
              <a:gd name="adj" fmla="val 1243"/>
            </a:avLst>
          </a:prstGeom>
          <a:solidFill>
            <a:srgbClr val="F3E7D4"/>
          </a:solidFill>
          <a:ln/>
        </p:spPr>
      </p:sp>
      <p:sp>
        <p:nvSpPr>
          <p:cNvPr id="5" name="Text 3"/>
          <p:cNvSpPr/>
          <p:nvPr/>
        </p:nvSpPr>
        <p:spPr>
          <a:xfrm>
            <a:off x="11119128" y="3812262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Первые слова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9823490" y="4245888"/>
            <a:ext cx="3759756" cy="1675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Открывают цикл размышления о назначении человека, о смысле жизни и моральной ответственности каждого индивидуума перед обществом и перед своей совестью.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225891" y="3602831"/>
            <a:ext cx="4178737" cy="2527697"/>
          </a:xfrm>
          <a:prstGeom prst="roundRect">
            <a:avLst>
              <a:gd name="adj" fmla="val 1243"/>
            </a:avLst>
          </a:prstGeom>
          <a:solidFill>
            <a:srgbClr val="F3E7D4"/>
          </a:solidFill>
          <a:ln/>
        </p:spPr>
      </p:sp>
      <p:sp>
        <p:nvSpPr>
          <p:cNvPr id="8" name="Text 6"/>
          <p:cNvSpPr/>
          <p:nvPr/>
        </p:nvSpPr>
        <p:spPr>
          <a:xfrm>
            <a:off x="6731079" y="3812262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Средние слова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5435322" y="4245888"/>
            <a:ext cx="3759875" cy="1675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Затрагивают вопросы образования, просвещения, необходимости изучения наук и искусств. Абай убеждает в том, что без знаний невозможно подлинное развитие личности и общества.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837724" y="3602831"/>
            <a:ext cx="4178737" cy="2527697"/>
          </a:xfrm>
          <a:prstGeom prst="roundRect">
            <a:avLst>
              <a:gd name="adj" fmla="val 1243"/>
            </a:avLst>
          </a:prstGeom>
          <a:solidFill>
            <a:srgbClr val="F3E7D4"/>
          </a:solidFill>
          <a:ln/>
        </p:spPr>
      </p:sp>
      <p:sp>
        <p:nvSpPr>
          <p:cNvPr id="11" name="Text 9"/>
          <p:cNvSpPr/>
          <p:nvPr/>
        </p:nvSpPr>
        <p:spPr>
          <a:xfrm>
            <a:off x="2342912" y="3812262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Завершающие слова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1047155" y="4245888"/>
            <a:ext cx="3759875" cy="1675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Говорят о будущем, о надежде на возрождение казахской культуры и её интеграцию в мировое духовное пространство. Содержат призывы к единству, миру и взаимопониманию.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37724" y="6366153"/>
            <a:ext cx="12954952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Более тридцати "Слов назидания" разного объёма — от кратких афоризмов до пространных трактатов — представляют собой не просто литературные произведения, но живой диалог мыслителя со своим народом, попытку вдохновить его на путь духовного совершенствования.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03509" y="928926"/>
            <a:ext cx="12452866" cy="569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Философия Абая: Гуманизм, просвещение и народность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74025" y="1884997"/>
            <a:ext cx="13082349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Философское учение Абая покоится на трёх столпах: глубочайшем гуманизме, безусловной вере в силу просвещения и органической связи с национальной культурой и духом казахского народа.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9991487" y="3882152"/>
            <a:ext cx="2276594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Гуманизм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9991487" y="4282797"/>
            <a:ext cx="3864888" cy="1857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Абай видел в каждом человеке бесценную личность, достойную уважения и развития. Он выступал против социального неравенства и несправедливости, проповедуя равное достоинство всех людей независимо от происхождения.</a:t>
            </a:r>
            <a:endParaRPr lang="en-US" sz="15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5747" y="2721769"/>
            <a:ext cx="4578787" cy="4578787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72942" y="4866382"/>
            <a:ext cx="289441" cy="28944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458998" y="2742248"/>
            <a:ext cx="2276594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Просвещение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74025" y="3142893"/>
            <a:ext cx="3961567" cy="1857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Образование рассматривалось им как главный инструмент прогресса. Абай настаивал на необходимости изучения наук, литературы, истории и искусства, считая знания ключом к улучшению жизни и развитию общества.</a:t>
            </a:r>
            <a:endParaRPr lang="en-US" sz="15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747" y="2721769"/>
            <a:ext cx="4578787" cy="4578787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69070" y="3478470"/>
            <a:ext cx="289441" cy="28944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458998" y="5331500"/>
            <a:ext cx="2276594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Народность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74025" y="5732145"/>
            <a:ext cx="3961567" cy="1547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Все его идеи были глубоко укоренены в казахской культуре и традициях. Абай не отвергал национальное наследие, но призывал его обновить, обогатить контактом с достижениями мировой цивилизации.</a:t>
            </a:r>
            <a:endParaRPr lang="en-US" sz="15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5747" y="2721769"/>
            <a:ext cx="4578787" cy="4578787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69070" y="6254294"/>
            <a:ext cx="289441" cy="28944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54499"/>
            <a:ext cx="11815048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Абай в мировой культуре: Переводы и признание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37724" y="1789271"/>
            <a:ext cx="12954952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Творчество Абая давно вышло за границы Казахстана, завоёвывая признание во всём мире. Его произведения переведены на десятки языков — русский, английский, французский, немецкий, китайский и многие другие. Каждый новый перевод открывает его мысли для новых поколений читателей на разных континентах.</a:t>
            </a:r>
            <a:endParaRPr lang="en-US" sz="16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3030022"/>
            <a:ext cx="4318278" cy="83772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47155" y="4077176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Первые переводы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047155" y="4510802"/>
            <a:ext cx="3899416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Начались в советский период, когда произведения Абая стали доступны русскоязычной аудитории, что значительно расширило его влияние.</a:t>
            </a:r>
            <a:endParaRPr lang="en-US" sz="16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002" y="3030022"/>
            <a:ext cx="4318278" cy="83772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65433" y="4077176"/>
            <a:ext cx="3899416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Международное распространение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5365433" y="4818817"/>
            <a:ext cx="3899416" cy="1675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После независимости Казахстана интерес к Абаю возрос многократно. Его идеи о мире, просвещении и гуманизме резонируют с современными ценностями.</a:t>
            </a:r>
            <a:endParaRPr lang="en-US" sz="16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279" y="3030022"/>
            <a:ext cx="4318278" cy="83772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83710" y="4077176"/>
            <a:ext cx="3012519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Академическое изучение</a:t>
            </a:r>
            <a:endParaRPr lang="en-US" sz="1900" dirty="0"/>
          </a:p>
        </p:txBody>
      </p:sp>
      <p:sp>
        <p:nvSpPr>
          <p:cNvPr id="12" name="Text 7"/>
          <p:cNvSpPr/>
          <p:nvPr/>
        </p:nvSpPr>
        <p:spPr>
          <a:xfrm>
            <a:off x="9683710" y="4510802"/>
            <a:ext cx="3899416" cy="1675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Абай стал предметом серьёзного академического анализа в университетах мира. Его философия изучается в контексте мировой интеллектуальной истории.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837724" y="6939082"/>
            <a:ext cx="12954952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Сегодня Абай признан ЮНЕСКО одним из выдающихся деятелей мировой культуры. Его 175-летие отмечалось международными конферениями и выставками, подчеркнув универсальность его идей и вечную актуальность его наследия.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60815" y="1136928"/>
            <a:ext cx="12031861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Абай сегодня: Вдохновение для нового поколения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37724" y="2171700"/>
            <a:ext cx="12954952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 XXI веке идеи Абая продолжают вдохновлять. Молодёжь казахского мира обращается к его "Словам назидания", ища в них ответы на вечные вопросы о смысле жизни, нравственности и предназначении человека. Его философия гуманизма приобретает новую актуальность в эпоху глобальных вызовов и социальных преобразований.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37724" y="3412450"/>
            <a:ext cx="4178618" cy="2908459"/>
          </a:xfrm>
          <a:prstGeom prst="roundRect">
            <a:avLst>
              <a:gd name="adj" fmla="val 3773"/>
            </a:avLst>
          </a:prstGeom>
          <a:solidFill>
            <a:srgbClr val="FEF5E7"/>
          </a:solidFill>
          <a:ln w="22860">
            <a:solidFill>
              <a:srgbClr val="D9CDBA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14864" y="3412450"/>
            <a:ext cx="91440" cy="2908459"/>
          </a:xfrm>
          <a:prstGeom prst="roundRect">
            <a:avLst>
              <a:gd name="adj" fmla="val 34360"/>
            </a:avLst>
          </a:prstGeom>
          <a:solidFill>
            <a:srgbClr val="38512F"/>
          </a:solidFill>
          <a:ln/>
        </p:spPr>
      </p:sp>
      <p:sp>
        <p:nvSpPr>
          <p:cNvPr id="6" name="Text 4"/>
          <p:cNvSpPr/>
          <p:nvPr/>
        </p:nvSpPr>
        <p:spPr>
          <a:xfrm>
            <a:off x="1138595" y="3644741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Духовный ориентир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138595" y="4078367"/>
            <a:ext cx="3645456" cy="2010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Абай остаётся вдохновляющим образцом для писателей, философов и общественных деятелей. Его синтез традиции и модернизма показывает путь культурного развития без потери национальной идентичности.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225772" y="3412450"/>
            <a:ext cx="4178737" cy="2908459"/>
          </a:xfrm>
          <a:prstGeom prst="roundRect">
            <a:avLst>
              <a:gd name="adj" fmla="val 3773"/>
            </a:avLst>
          </a:prstGeom>
          <a:solidFill>
            <a:srgbClr val="FEF5E7"/>
          </a:solidFill>
          <a:ln w="22860">
            <a:solidFill>
              <a:srgbClr val="D9CDBA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02912" y="3412450"/>
            <a:ext cx="91440" cy="2908459"/>
          </a:xfrm>
          <a:prstGeom prst="roundRect">
            <a:avLst>
              <a:gd name="adj" fmla="val 34360"/>
            </a:avLst>
          </a:prstGeom>
          <a:solidFill>
            <a:srgbClr val="38512F"/>
          </a:solidFill>
          <a:ln/>
        </p:spPr>
      </p:sp>
      <p:sp>
        <p:nvSpPr>
          <p:cNvPr id="10" name="Text 8"/>
          <p:cNvSpPr/>
          <p:nvPr/>
        </p:nvSpPr>
        <p:spPr>
          <a:xfrm>
            <a:off x="5526643" y="3644741"/>
            <a:ext cx="3100745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Педагогическое наследие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5526643" y="4078367"/>
            <a:ext cx="3645575" cy="2010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Его методы обучения и нравственного воспитания через живой диалог и практическую мудрость находят применение в современной педагогике и системах образования казахских учебных заведений.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9613940" y="3412450"/>
            <a:ext cx="4178737" cy="2908459"/>
          </a:xfrm>
          <a:prstGeom prst="roundRect">
            <a:avLst>
              <a:gd name="adj" fmla="val 3773"/>
            </a:avLst>
          </a:prstGeom>
          <a:solidFill>
            <a:srgbClr val="FEF5E7"/>
          </a:solidFill>
          <a:ln w="22860">
            <a:solidFill>
              <a:srgbClr val="D9CDBA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591080" y="3412450"/>
            <a:ext cx="91440" cy="2908459"/>
          </a:xfrm>
          <a:prstGeom prst="roundRect">
            <a:avLst>
              <a:gd name="adj" fmla="val 34360"/>
            </a:avLst>
          </a:prstGeom>
          <a:solidFill>
            <a:srgbClr val="38512F"/>
          </a:solidFill>
          <a:ln/>
        </p:spPr>
      </p:sp>
      <p:sp>
        <p:nvSpPr>
          <p:cNvPr id="14" name="Text 12"/>
          <p:cNvSpPr/>
          <p:nvPr/>
        </p:nvSpPr>
        <p:spPr>
          <a:xfrm>
            <a:off x="9914811" y="3644741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Символ единства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9914811" y="4078367"/>
            <a:ext cx="3645575" cy="2010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Абай символизирует возможность мирного диалога между культурами и цивилизациями. В его творчестве встречаются восток и запад, древность и современность, создавая модель конструктивного взаимодействия.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37724" y="6556534"/>
            <a:ext cx="12954952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Наследие Абая Кунанбаева — это не просто страница истории, это живой источник мудрости, который продолжает питать умы и сердца людей. Его голос, раздавшийся в степи два столетия назад, звучит и сегодня, напоминая нам о вечных ценностях гуманизма, просвещения и духовного совершенствования.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2025-11-04T03:16:08Z</dcterms:created>
  <dcterms:modified xsi:type="dcterms:W3CDTF">2025-11-04T03:16:08Z</dcterms:modified>
</cp:coreProperties>
</file>